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0" r:id="rId2"/>
    <p:sldId id="316" r:id="rId3"/>
    <p:sldId id="313" r:id="rId4"/>
    <p:sldId id="314" r:id="rId5"/>
    <p:sldId id="317" r:id="rId6"/>
    <p:sldId id="311" r:id="rId7"/>
    <p:sldId id="318" r:id="rId8"/>
    <p:sldId id="310" r:id="rId9"/>
    <p:sldId id="315" r:id="rId10"/>
    <p:sldId id="319" r:id="rId11"/>
    <p:sldId id="309" r:id="rId12"/>
    <p:sldId id="296" r:id="rId13"/>
    <p:sldId id="297" r:id="rId14"/>
    <p:sldId id="299" r:id="rId15"/>
  </p:sldIdLst>
  <p:sldSz cx="9144000" cy="6858000" type="screen4x3"/>
  <p:notesSz cx="6662738" cy="983297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5" autoAdjust="0"/>
    <p:restoredTop sz="94728" autoAdjust="0"/>
  </p:normalViewPr>
  <p:slideViewPr>
    <p:cSldViewPr showGuides="1">
      <p:cViewPr>
        <p:scale>
          <a:sx n="43" d="100"/>
          <a:sy n="43" d="100"/>
        </p:scale>
        <p:origin x="-547" y="-24"/>
      </p:cViewPr>
      <p:guideLst>
        <p:guide orient="horz" pos="3702"/>
        <p:guide orient="horz" pos="346"/>
        <p:guide orient="horz" pos="799"/>
        <p:guide pos="2880"/>
        <p:guide pos="431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11250" y="573088"/>
            <a:ext cx="6048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 i="1">
                <a:latin typeface="Arial" charset="0"/>
              </a:defRPr>
            </a:lvl1pPr>
          </a:lstStyle>
          <a:p>
            <a:r>
              <a:rPr lang="de-DE" altLang="de-DE"/>
              <a:t>TITEL DES VORTRAGS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11250" y="9177338"/>
            <a:ext cx="1536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 i="1">
                <a:latin typeface="Arial" charset="0"/>
              </a:defRPr>
            </a:lvl1pPr>
          </a:lstStyle>
          <a:p>
            <a:r>
              <a:rPr lang="de-DE" altLang="de-DE"/>
              <a:t>Vortragender, Anlass, 1. Dezember 2004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937125" y="9177338"/>
            <a:ext cx="577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b="0" i="1">
                <a:latin typeface="Arial" charset="0"/>
              </a:defRPr>
            </a:lvl1pPr>
          </a:lstStyle>
          <a:p>
            <a:r>
              <a:rPr lang="de-DE" altLang="de-DE"/>
              <a:t>Seite </a:t>
            </a:r>
            <a:fld id="{042373FF-D7A6-4F12-B51A-00C5623AB13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47437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11250" y="327025"/>
            <a:ext cx="6048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 i="1">
                <a:latin typeface="Arial" charset="0"/>
              </a:defRPr>
            </a:lvl1pPr>
          </a:lstStyle>
          <a:p>
            <a:r>
              <a:rPr lang="de-DE" altLang="de-DE"/>
              <a:t>TITEL DES VORTRAGS</a:t>
            </a:r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11250" y="4670425"/>
            <a:ext cx="4441825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Textformatierung des Masters zu bearbeiten.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184275" y="9385300"/>
            <a:ext cx="1536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000" b="0" i="1">
                <a:latin typeface="Arial" charset="0"/>
              </a:defRPr>
            </a:lvl1pPr>
          </a:lstStyle>
          <a:p>
            <a:r>
              <a:rPr lang="de-DE" altLang="de-DE"/>
              <a:t>Vortragender, Anlass, 1. Dezember 2004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43475" y="9385300"/>
            <a:ext cx="577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000" b="0" i="1">
                <a:latin typeface="Arial" charset="0"/>
              </a:defRPr>
            </a:lvl1pPr>
          </a:lstStyle>
          <a:p>
            <a:r>
              <a:rPr lang="de-DE" altLang="de-DE"/>
              <a:t>Seite </a:t>
            </a:r>
            <a:fld id="{46E016A8-4C78-4DE3-BFA6-58E94DD0679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4045557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DE" altLang="de-DE"/>
              <a:t>TITEL DES VORTRAGS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DE" altLang="de-DE"/>
              <a:t>Vortragender, Anlass, 1. Dezember 2004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de-DE" altLang="de-DE"/>
              <a:t>Seite </a:t>
            </a:r>
            <a:fld id="{1DC77399-5180-4B69-8565-92E4A4EF9CA4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altLang="de-DE" smtClean="0"/>
              <a:t>TITEL DES VORTRAGS</a:t>
            </a:r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 smtClean="0"/>
              <a:t>Vortragender, Anlass, 1. Dezember 2004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altLang="de-DE" smtClean="0"/>
              <a:t>Seite </a:t>
            </a:r>
            <a:fld id="{46E016A8-4C78-4DE3-BFA6-58E94DD06794}" type="slidenum">
              <a:rPr lang="de-DE" altLang="de-DE" smtClean="0"/>
              <a:pPr/>
              <a:t>9</a:t>
            </a:fld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F416CD-67A3-4CF0-A210-F6AF31AC147F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‹Nr.›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  <p:grpSp>
        <p:nvGrpSpPr>
          <p:cNvPr id="13" name="Gruppieren 12"/>
          <p:cNvGrpSpPr/>
          <p:nvPr userDrawn="1"/>
        </p:nvGrpSpPr>
        <p:grpSpPr>
          <a:xfrm>
            <a:off x="2819400" y="5649913"/>
            <a:ext cx="3505200" cy="1030845"/>
            <a:chOff x="2819400" y="5649913"/>
            <a:chExt cx="3505200" cy="1030845"/>
          </a:xfrm>
        </p:grpSpPr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>
              <a:off x="2819400" y="6496092"/>
              <a:ext cx="350520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altLang="de-DE" sz="1200" dirty="0" smtClean="0">
                  <a:latin typeface="Times New Roman" pitchFamily="18" charset="0"/>
                  <a:cs typeface="Times New Roman" pitchFamily="18" charset="0"/>
                </a:rPr>
                <a:t>Kriseninterventionsdienst im Justizvollzug</a:t>
              </a:r>
              <a:endParaRPr lang="de-DE" altLang="de-DE" sz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5" name="Picture 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68700" y="5649913"/>
              <a:ext cx="2008188" cy="8255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85800" y="533400"/>
            <a:ext cx="7772400" cy="5257800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4/15/2013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‹Nr.›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‹Nr.›</a:t>
            </a:fld>
            <a:endParaRPr kumimoji="0"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3F416CD-67A3-4CF0-A210-F6AF31AC147F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652B35-718D-4E28-AFEB-B694A3B357E8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4/15/2013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‹Nr.›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69033" y="5959683"/>
            <a:ext cx="2681174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feld 15"/>
          <p:cNvSpPr txBox="1"/>
          <p:nvPr userDrawn="1"/>
        </p:nvSpPr>
        <p:spPr>
          <a:xfrm>
            <a:off x="701622" y="6432436"/>
            <a:ext cx="18986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0" i="1" dirty="0" smtClean="0">
                <a:latin typeface="Arial" pitchFamily="34" charset="0"/>
                <a:cs typeface="Arial" pitchFamily="34" charset="0"/>
              </a:rPr>
              <a:t>Dipl.-Psych.</a:t>
            </a:r>
            <a:r>
              <a:rPr lang="de-DE" sz="1000" b="0" i="1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000" b="0" i="1" dirty="0" smtClean="0">
                <a:latin typeface="Arial" pitchFamily="34" charset="0"/>
                <a:cs typeface="Arial" pitchFamily="34" charset="0"/>
              </a:rPr>
              <a:t>Nina</a:t>
            </a:r>
            <a:r>
              <a:rPr lang="de-DE" sz="1000" b="0" i="1" baseline="0" dirty="0" smtClean="0">
                <a:latin typeface="Arial" pitchFamily="34" charset="0"/>
                <a:cs typeface="Arial" pitchFamily="34" charset="0"/>
              </a:rPr>
              <a:t> Schuler</a:t>
            </a:r>
            <a:endParaRPr lang="de-DE" sz="1000" b="0" i="1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47564" y="908720"/>
            <a:ext cx="7772400" cy="1935077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de-DE" altLang="de-DE" sz="3200" dirty="0" smtClean="0">
                <a:latin typeface="Arial" charset="0"/>
              </a:rPr>
              <a:t/>
            </a:r>
            <a:br>
              <a:rPr lang="de-DE" altLang="de-DE" sz="3200" dirty="0" smtClean="0">
                <a:latin typeface="Arial" charset="0"/>
              </a:rPr>
            </a:br>
            <a:r>
              <a:rPr lang="de-DE" altLang="de-DE" sz="3200" dirty="0" smtClean="0">
                <a:latin typeface="Arial" charset="0"/>
              </a:rPr>
              <a:t/>
            </a:r>
            <a:br>
              <a:rPr lang="de-DE" altLang="de-DE" sz="3200" dirty="0" smtClean="0">
                <a:latin typeface="Arial" charset="0"/>
              </a:rPr>
            </a:br>
            <a:r>
              <a:rPr lang="de-DE" altLang="de-DE" sz="4000" dirty="0" smtClean="0"/>
              <a:t>Der Kriseninterventionsdienst des Justizvollzugs </a:t>
            </a:r>
            <a:br>
              <a:rPr lang="de-DE" altLang="de-DE" sz="4000" dirty="0" smtClean="0"/>
            </a:br>
            <a:r>
              <a:rPr lang="de-DE" altLang="de-DE" sz="4000" dirty="0" smtClean="0"/>
              <a:t>Baden-Württemberg</a:t>
            </a:r>
            <a:endParaRPr lang="de-DE" altLang="de-DE" sz="3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3095836" y="3176972"/>
            <a:ext cx="3020379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de-DE" sz="2000" dirty="0">
              <a:latin typeface="Arial" charset="0"/>
            </a:endParaRPr>
          </a:p>
          <a:p>
            <a:pPr algn="ctr"/>
            <a:r>
              <a:rPr lang="de-DE" sz="1800" b="0" dirty="0" smtClean="0">
                <a:latin typeface="+mn-lt"/>
              </a:rPr>
              <a:t>Dipl.-Psych. Nina Schuler</a:t>
            </a:r>
            <a:endParaRPr lang="de-DE" sz="1800" b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kaler Textplatzhalt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sz="1800" dirty="0" smtClean="0"/>
              <a:t>über die Leitstelle </a:t>
            </a:r>
          </a:p>
          <a:p>
            <a:pPr lvl="1"/>
            <a:endParaRPr lang="de-DE" sz="1800" dirty="0" smtClean="0"/>
          </a:p>
          <a:p>
            <a:pPr lvl="1"/>
            <a:r>
              <a:rPr lang="de-DE" sz="1800" dirty="0" smtClean="0"/>
              <a:t>die veröffentlichten Kontaktadressen der einzelnen KID-Mitglieder           </a:t>
            </a:r>
          </a:p>
          <a:p>
            <a:pPr lvl="1"/>
            <a:endParaRPr lang="de-DE" sz="1800" dirty="0" smtClean="0"/>
          </a:p>
          <a:p>
            <a:pPr lvl="1"/>
            <a:r>
              <a:rPr lang="de-DE" sz="1800" dirty="0" smtClean="0"/>
              <a:t> das KID-Mitglied in der eigenen Anstalten</a:t>
            </a:r>
          </a:p>
          <a:p>
            <a:pPr lvl="1"/>
            <a:endParaRPr lang="de-DE" sz="1800" dirty="0" smtClean="0"/>
          </a:p>
          <a:p>
            <a:pPr lvl="1"/>
            <a:r>
              <a:rPr lang="de-DE" sz="1800" dirty="0" smtClean="0"/>
              <a:t>nur während der Dienstzeit, es besteht kein 24-Stunden- Bereitschaftsdienst</a:t>
            </a:r>
          </a:p>
          <a:p>
            <a:pPr lvl="1"/>
            <a:endParaRPr lang="de-DE" sz="1800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Möglichkeiten der Kontaktaufnahme</a:t>
            </a:r>
            <a:endParaRPr lang="de-DE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 smtClean="0"/>
              <a:t>Die Mitglieder des Kriseninterventionsdienstes unterliegen der Schweigepflicht (auch gegenüber der Anstaltsleitung) </a:t>
            </a:r>
          </a:p>
          <a:p>
            <a:pPr>
              <a:buNone/>
            </a:pPr>
            <a:endParaRPr lang="de-DE" sz="1800" dirty="0" smtClean="0"/>
          </a:p>
          <a:p>
            <a:r>
              <a:rPr lang="de-DE" sz="1800" dirty="0" smtClean="0"/>
              <a:t>Die Krisenintervention ist ein auf Freiwilligkeit beruhendes Angebot, dass das Einverständnis der Bediensteten voraussetzt</a:t>
            </a:r>
          </a:p>
          <a:p>
            <a:endParaRPr lang="de-DE" sz="1800" dirty="0" smtClean="0"/>
          </a:p>
          <a:p>
            <a:r>
              <a:rPr lang="de-DE" sz="1800" dirty="0" smtClean="0"/>
              <a:t>Die Anstaltsleitung ist bei Angriffen auf Bedienstete, die eine Dienstunfähigkeit zur Folge haben, verpflichtet den Kriseninterventionsdienst unverzüglich einzuschalten</a:t>
            </a:r>
          </a:p>
          <a:p>
            <a:endParaRPr lang="de-DE" sz="18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de-DE" sz="1800" dirty="0" smtClean="0"/>
              <a:t>Innerhalb der Anstalten wird vom Kriseninterventionsdienst ein niederschwelliger, aufsuchender Ansatz verfolgt</a:t>
            </a:r>
          </a:p>
          <a:p>
            <a:endParaRPr lang="de-DE" sz="1800" dirty="0" smtClean="0"/>
          </a:p>
          <a:p>
            <a:endParaRPr lang="de-DE" sz="1800" dirty="0" smtClean="0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84213" y="549275"/>
            <a:ext cx="77755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Grundsätze der Krisenintervention</a:t>
            </a: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268414"/>
            <a:ext cx="7772400" cy="5008600"/>
          </a:xfrm>
        </p:spPr>
        <p:txBody>
          <a:bodyPr/>
          <a:lstStyle/>
          <a:p>
            <a:pPr>
              <a:buNone/>
            </a:pPr>
            <a:r>
              <a:rPr lang="de-DE" sz="1800" b="1" dirty="0" smtClean="0"/>
              <a:t>1. Phase </a:t>
            </a:r>
            <a:r>
              <a:rPr lang="de-DE" sz="1800" dirty="0" smtClean="0"/>
              <a:t>(unmittelbar nach dem belastenden Ereignis): </a:t>
            </a:r>
          </a:p>
          <a:p>
            <a:pPr>
              <a:buNone/>
            </a:pPr>
            <a:endParaRPr lang="de-DE" sz="1800" dirty="0" smtClean="0"/>
          </a:p>
          <a:p>
            <a:r>
              <a:rPr lang="de-DE" sz="1800" dirty="0" smtClean="0"/>
              <a:t>Unterstützung und Begleitung der/ des Betroffenen </a:t>
            </a:r>
          </a:p>
          <a:p>
            <a:r>
              <a:rPr lang="de-DE" sz="1800" dirty="0" smtClean="0"/>
              <a:t>Abschirmung vor störenden Einwirkungen</a:t>
            </a:r>
          </a:p>
          <a:p>
            <a:r>
              <a:rPr lang="de-DE" sz="1800" dirty="0" smtClean="0"/>
              <a:t>Informationsvermittlung bezüglich traumaspezifischen Reaktionen und Symptomen</a:t>
            </a:r>
          </a:p>
          <a:p>
            <a:r>
              <a:rPr lang="de-DE" sz="1800" dirty="0" smtClean="0"/>
              <a:t>Stabilisierung und Ressourcenaktivierung</a:t>
            </a:r>
          </a:p>
          <a:p>
            <a:r>
              <a:rPr lang="de-DE" sz="1800" dirty="0" smtClean="0"/>
              <a:t>Aktivierung des sozialen Netzwerks, Einbezug von Angehörigen</a:t>
            </a:r>
          </a:p>
          <a:p>
            <a:r>
              <a:rPr lang="de-DE" sz="1800" dirty="0" smtClean="0"/>
              <a:t>Entscheidung ob dienstliche Sofortermittlungen oder Betreuungsmaßnahmen Vorrang einzuräumen ist</a:t>
            </a:r>
          </a:p>
          <a:p>
            <a:r>
              <a:rPr lang="de-DE" sz="1800" dirty="0" smtClean="0"/>
              <a:t>Beratung der Anstaltsleitung bei strafrechtlichen Ermittlungen um auf die Belange der/ des Betroffenen aufmerksam zu machen</a:t>
            </a:r>
          </a:p>
          <a:p>
            <a:pPr>
              <a:buNone/>
            </a:pPr>
            <a:endParaRPr lang="de-DE" sz="1800" dirty="0" smtClean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75575" cy="719138"/>
          </a:xfrm>
        </p:spPr>
        <p:txBody>
          <a:bodyPr anchor="ctr" anchorCtr="0">
            <a:normAutofit fontScale="90000"/>
          </a:bodyPr>
          <a:lstStyle/>
          <a:p>
            <a:r>
              <a:rPr lang="de-DE" sz="3111" b="1" dirty="0" smtClean="0"/>
              <a:t>Phasen der Betreuung</a:t>
            </a:r>
            <a:r>
              <a:rPr lang="de-DE" sz="2400" b="1" dirty="0" smtClean="0"/>
              <a:t/>
            </a:r>
            <a:br>
              <a:rPr lang="de-DE" sz="2400" b="1" dirty="0" smtClean="0"/>
            </a:br>
            <a:endParaRPr lang="de-DE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65109" y="1268413"/>
            <a:ext cx="7772400" cy="4522787"/>
          </a:xfrm>
        </p:spPr>
        <p:txBody>
          <a:bodyPr/>
          <a:lstStyle/>
          <a:p>
            <a:pPr>
              <a:buNone/>
            </a:pPr>
            <a:r>
              <a:rPr lang="de-DE" sz="1800" b="1" dirty="0" smtClean="0"/>
              <a:t>2. Phase </a:t>
            </a:r>
            <a:r>
              <a:rPr lang="de-DE" sz="1800" dirty="0" smtClean="0"/>
              <a:t>(einige Tage bis Wochen nach dem Ereignis): </a:t>
            </a:r>
          </a:p>
          <a:p>
            <a:pPr>
              <a:buNone/>
            </a:pPr>
            <a:endParaRPr lang="de-DE" sz="1800" dirty="0" smtClean="0"/>
          </a:p>
          <a:p>
            <a:r>
              <a:rPr lang="de-DE" sz="1800" dirty="0" smtClean="0"/>
              <a:t>Abstimmung des weiteren Vorgehens mit dem Betroffenen</a:t>
            </a:r>
          </a:p>
          <a:p>
            <a:r>
              <a:rPr lang="de-DE" sz="1800" dirty="0" smtClean="0"/>
              <a:t>Durchführung von einem oder mehreren Debriefing- und Beratungsgesprächen</a:t>
            </a:r>
          </a:p>
          <a:p>
            <a:r>
              <a:rPr lang="de-DE" sz="1800" dirty="0" smtClean="0"/>
              <a:t>Hilfestellung bei der Vermittlung an externe Beratungs-</a:t>
            </a:r>
          </a:p>
          <a:p>
            <a:pPr>
              <a:buNone/>
            </a:pPr>
            <a:r>
              <a:rPr lang="de-DE" sz="1800" dirty="0" smtClean="0"/>
              <a:t>	oder Therapieeinrichtungen</a:t>
            </a:r>
          </a:p>
          <a:p>
            <a:pPr>
              <a:buNone/>
            </a:pPr>
            <a:endParaRPr lang="de-DE" sz="1800" dirty="0" smtClean="0"/>
          </a:p>
          <a:p>
            <a:pPr>
              <a:buNone/>
            </a:pPr>
            <a:r>
              <a:rPr lang="de-DE" sz="1800" b="1" dirty="0" smtClean="0"/>
              <a:t>3. Phase </a:t>
            </a:r>
            <a:r>
              <a:rPr lang="de-DE" sz="1800" dirty="0" smtClean="0"/>
              <a:t>(drei bis sechs Monate nach dem Ereignis):</a:t>
            </a:r>
          </a:p>
          <a:p>
            <a:pPr>
              <a:buNone/>
            </a:pPr>
            <a:endParaRPr lang="de-DE" sz="1800" dirty="0" smtClean="0"/>
          </a:p>
          <a:p>
            <a:r>
              <a:rPr lang="de-DE" sz="1800" dirty="0" smtClean="0"/>
              <a:t>telefonische Kontaktaufnahme</a:t>
            </a:r>
          </a:p>
          <a:p>
            <a:r>
              <a:rPr lang="de-DE" sz="1800" dirty="0" smtClean="0"/>
              <a:t>Angebot eines Nachgesprächs </a:t>
            </a:r>
          </a:p>
          <a:p>
            <a:r>
              <a:rPr lang="de-DE" sz="1800" dirty="0" smtClean="0"/>
              <a:t>gemeinsame Überlegung, ob weitere Maßnahmen notwendig sind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75575" cy="719138"/>
          </a:xfrm>
        </p:spPr>
        <p:txBody>
          <a:bodyPr anchor="ctr" anchorCtr="0">
            <a:normAutofit fontScale="90000"/>
          </a:bodyPr>
          <a:lstStyle/>
          <a:p>
            <a:r>
              <a:rPr lang="de-DE" sz="3111" dirty="0" smtClean="0"/>
              <a:t>Phasen der Betreuung </a:t>
            </a:r>
            <a:r>
              <a:rPr lang="de-DE" sz="2400" b="1" dirty="0" smtClean="0"/>
              <a:t/>
            </a:r>
            <a:br>
              <a:rPr lang="de-DE" sz="2400" b="1" dirty="0" smtClean="0"/>
            </a:br>
            <a:endParaRPr lang="de-DE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85800" y="2698740"/>
            <a:ext cx="7772400" cy="693747"/>
          </a:xfrm>
        </p:spPr>
        <p:txBody>
          <a:bodyPr>
            <a:normAutofit/>
          </a:bodyPr>
          <a:lstStyle/>
          <a:p>
            <a:pPr algn="ctr">
              <a:buFont typeface="Wingdings 3"/>
              <a:buNone/>
            </a:pPr>
            <a:r>
              <a:rPr lang="de-DE" sz="1800" b="1" i="1" dirty="0" smtClean="0"/>
              <a:t>Vielen Dank für Ihre Aufmerksamkeit!</a:t>
            </a:r>
            <a:endParaRPr lang="de-DE" sz="1800" b="1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1800" dirty="0" smtClean="0"/>
              <a:t>Vorstellung</a:t>
            </a:r>
          </a:p>
          <a:p>
            <a:endParaRPr lang="de-DE" sz="1800" dirty="0" smtClean="0"/>
          </a:p>
          <a:p>
            <a:r>
              <a:rPr lang="de-DE" sz="1800" dirty="0" smtClean="0"/>
              <a:t>Daten und Fakten zum baden-württembergischen Justizvollzug</a:t>
            </a:r>
          </a:p>
          <a:p>
            <a:endParaRPr lang="de-DE" sz="1800" dirty="0" smtClean="0"/>
          </a:p>
          <a:p>
            <a:r>
              <a:rPr lang="de-DE" sz="1800" dirty="0" smtClean="0"/>
              <a:t>Die Arbeit des Kriseninterventionsdienstes</a:t>
            </a: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Gliederung des Vortrags</a:t>
            </a:r>
            <a:endParaRPr lang="de-DE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Tx/>
              <a:buChar char="•"/>
            </a:pPr>
            <a:r>
              <a:rPr lang="de-DE" sz="1800" dirty="0" smtClean="0"/>
              <a:t>17 Haftanstalten mit 24 Außenstellen  </a:t>
            </a:r>
          </a:p>
          <a:p>
            <a:pPr lvl="1">
              <a:buFontTx/>
              <a:buChar char="•"/>
            </a:pPr>
            <a:endParaRPr lang="de-DE" sz="1800" dirty="0" smtClean="0"/>
          </a:p>
          <a:p>
            <a:pPr lvl="1">
              <a:buFontTx/>
              <a:buChar char="•"/>
            </a:pPr>
            <a:r>
              <a:rPr lang="de-DE" sz="1800" dirty="0" smtClean="0"/>
              <a:t>Justizvollzugskrankenhaus und Sozialtherapeutische Anstalt</a:t>
            </a:r>
          </a:p>
          <a:p>
            <a:pPr lvl="1">
              <a:buFontTx/>
              <a:buChar char="•"/>
            </a:pPr>
            <a:endParaRPr lang="de-DE" sz="1800" dirty="0" smtClean="0"/>
          </a:p>
          <a:p>
            <a:pPr lvl="1">
              <a:buFontTx/>
              <a:buChar char="•"/>
            </a:pPr>
            <a:r>
              <a:rPr lang="de-DE" sz="1800" dirty="0" smtClean="0"/>
              <a:t>insgesamt 7940 Haftplätze, 6788 im geschlossenen, 1152 im offenen Vollzug</a:t>
            </a:r>
          </a:p>
          <a:p>
            <a:pPr lvl="1">
              <a:buFontTx/>
              <a:buChar char="•"/>
            </a:pPr>
            <a:endParaRPr lang="de-DE" sz="1800" dirty="0" smtClean="0"/>
          </a:p>
          <a:p>
            <a:pPr lvl="1">
              <a:buFontTx/>
              <a:buChar char="•"/>
            </a:pPr>
            <a:r>
              <a:rPr lang="de-DE" sz="1800" dirty="0" smtClean="0"/>
              <a:t>428 Haftplätze für Frauen</a:t>
            </a:r>
          </a:p>
          <a:p>
            <a:pPr lvl="1">
              <a:buFontTx/>
              <a:buChar char="•"/>
            </a:pPr>
            <a:endParaRPr lang="de-DE" sz="1800" dirty="0" smtClean="0"/>
          </a:p>
          <a:p>
            <a:pPr lvl="1">
              <a:buFontTx/>
              <a:buChar char="•"/>
            </a:pPr>
            <a:r>
              <a:rPr lang="de-DE" sz="1800" dirty="0" smtClean="0"/>
              <a:t>die durchschnittliche Belegung der Haftanstalten ist rückläufig (aktuell 7488 Inhaftierte, davon 1583 in Untersuchungshaft und  533 in Jugendstrafhaft)</a:t>
            </a:r>
          </a:p>
          <a:p>
            <a:pPr lvl="1">
              <a:buFontTx/>
              <a:buChar char="•"/>
            </a:pPr>
            <a:endParaRPr lang="de-DE" sz="1800" dirty="0" smtClean="0"/>
          </a:p>
          <a:p>
            <a:pPr lvl="1">
              <a:buFontTx/>
              <a:buChar char="•"/>
            </a:pPr>
            <a:r>
              <a:rPr lang="de-DE" sz="1800" dirty="0" smtClean="0"/>
              <a:t>Strukturelle Entwicklung weg von kleinen Gefängnissen und Außenstellen zu großen Anstalten mit bis zu 600 Haftplätzen</a:t>
            </a:r>
          </a:p>
          <a:p>
            <a:pPr lvl="1">
              <a:buFontTx/>
              <a:buChar char="•"/>
            </a:pPr>
            <a:endParaRPr lang="de-DE" sz="1800" dirty="0" smtClean="0"/>
          </a:p>
          <a:p>
            <a:pPr lvl="1">
              <a:buFontTx/>
              <a:buChar char="•"/>
            </a:pPr>
            <a:endParaRPr lang="de-DE" sz="180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Der Justizvollzug in Baden-Württemberg</a:t>
            </a:r>
            <a:endParaRPr lang="de-DE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Char char="•"/>
            </a:pPr>
            <a:r>
              <a:rPr lang="de-DE" sz="1800" dirty="0" smtClean="0"/>
              <a:t>Im Januar 2012 waren insgesamt 3708 Personen im Justizvollzug beschäftigt</a:t>
            </a:r>
          </a:p>
          <a:p>
            <a:pPr lvl="1">
              <a:buNone/>
            </a:pPr>
            <a:endParaRPr lang="de-DE" sz="1800" dirty="0" smtClean="0"/>
          </a:p>
          <a:p>
            <a:pPr lvl="1">
              <a:buFontTx/>
              <a:buChar char="•"/>
            </a:pPr>
            <a:r>
              <a:rPr lang="de-DE" sz="1800" dirty="0" smtClean="0"/>
              <a:t>2409 Bedienstete im Allgemeinen Vollzugsdienst</a:t>
            </a:r>
          </a:p>
          <a:p>
            <a:pPr lvl="1">
              <a:buFontTx/>
              <a:buChar char="•"/>
            </a:pPr>
            <a:endParaRPr lang="de-DE" sz="1800" dirty="0" smtClean="0"/>
          </a:p>
          <a:p>
            <a:pPr lvl="1">
              <a:buFontTx/>
              <a:buChar char="•"/>
            </a:pPr>
            <a:r>
              <a:rPr lang="de-DE" sz="1800" dirty="0" smtClean="0"/>
              <a:t>424 im Werkdienst</a:t>
            </a:r>
          </a:p>
          <a:p>
            <a:pPr lvl="1">
              <a:buFontTx/>
              <a:buChar char="•"/>
            </a:pPr>
            <a:endParaRPr lang="de-DE" sz="1800" dirty="0" smtClean="0"/>
          </a:p>
          <a:p>
            <a:pPr lvl="1">
              <a:buFontTx/>
              <a:buChar char="•"/>
            </a:pPr>
            <a:r>
              <a:rPr lang="de-DE" sz="1800" dirty="0" smtClean="0"/>
              <a:t>302 in den Fachdiensten (dazu zählen Sozialarbeiter, Psychologen, Ärzte, Seelsorger und Lehrer)</a:t>
            </a:r>
          </a:p>
          <a:p>
            <a:pPr lvl="1">
              <a:buFontTx/>
              <a:buChar char="•"/>
            </a:pPr>
            <a:endParaRPr lang="de-DE" sz="1800" dirty="0" smtClean="0"/>
          </a:p>
          <a:p>
            <a:pPr lvl="1">
              <a:buFontTx/>
              <a:buChar char="•"/>
            </a:pPr>
            <a:r>
              <a:rPr lang="de-DE" sz="1800" dirty="0" smtClean="0"/>
              <a:t>469 in der Verwaltung 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Die Bediensteten des Justizvollzugs</a:t>
            </a:r>
            <a:endParaRPr lang="de-DE" sz="28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1800" dirty="0" smtClean="0"/>
              <a:t>Schicht- und Wechseldienst</a:t>
            </a:r>
          </a:p>
          <a:p>
            <a:endParaRPr lang="de-DE" sz="1800" dirty="0" smtClean="0"/>
          </a:p>
          <a:p>
            <a:r>
              <a:rPr lang="de-DE" sz="1800" dirty="0" smtClean="0"/>
              <a:t>Arbeitsverdichtung</a:t>
            </a:r>
          </a:p>
          <a:p>
            <a:endParaRPr lang="de-DE" sz="1800" dirty="0" smtClean="0"/>
          </a:p>
          <a:p>
            <a:r>
              <a:rPr lang="de-DE" sz="1800" dirty="0" smtClean="0"/>
              <a:t>Gefühl fehlender Unterstützung und Anerkennung</a:t>
            </a:r>
          </a:p>
          <a:p>
            <a:endParaRPr lang="de-DE" sz="1800" dirty="0" smtClean="0"/>
          </a:p>
          <a:p>
            <a:r>
              <a:rPr lang="de-DE" sz="1800" dirty="0" smtClean="0"/>
              <a:t>Umgang mit psychisch auffälligen Inhaftierten </a:t>
            </a:r>
          </a:p>
          <a:p>
            <a:endParaRPr lang="de-DE" sz="1800" dirty="0" smtClean="0"/>
          </a:p>
          <a:p>
            <a:r>
              <a:rPr lang="de-DE" sz="1800" dirty="0" smtClean="0"/>
              <a:t>Konfrontation mit dissozialem und aggressivem Verhalten</a:t>
            </a:r>
          </a:p>
          <a:p>
            <a:endParaRPr lang="de-DE" sz="1800" dirty="0" smtClean="0"/>
          </a:p>
          <a:p>
            <a:r>
              <a:rPr lang="de-DE" sz="1800" dirty="0" smtClean="0"/>
              <a:t>Risiko, Opfer eines potentiell traumatischen Ereignisses zu werden</a:t>
            </a:r>
          </a:p>
          <a:p>
            <a:endParaRPr lang="de-DE" sz="1800" dirty="0" smtClean="0"/>
          </a:p>
          <a:p>
            <a:pPr>
              <a:buNone/>
            </a:pP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0" dirty="0" smtClean="0"/>
              <a:t>Belastungen im Arbeitsalltag</a:t>
            </a:r>
            <a:endParaRPr lang="de-DE" sz="2800" b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•"/>
            </a:pPr>
            <a:r>
              <a:rPr lang="de-DE" sz="1800" dirty="0" smtClean="0"/>
              <a:t>Medizinische Notfälle/ Suizidversuche</a:t>
            </a:r>
          </a:p>
          <a:p>
            <a:pPr lvl="1">
              <a:buFontTx/>
              <a:buChar char="•"/>
            </a:pPr>
            <a:endParaRPr lang="de-DE" sz="1800" dirty="0" smtClean="0"/>
          </a:p>
          <a:p>
            <a:pPr lvl="1">
              <a:buFontTx/>
              <a:buChar char="•"/>
            </a:pPr>
            <a:r>
              <a:rPr lang="de-DE" sz="1800" dirty="0" smtClean="0"/>
              <a:t>Auffinden eines Toten</a:t>
            </a:r>
          </a:p>
          <a:p>
            <a:pPr lvl="1">
              <a:buFontTx/>
              <a:buChar char="•"/>
            </a:pPr>
            <a:endParaRPr lang="de-DE" sz="1800" dirty="0" smtClean="0"/>
          </a:p>
          <a:p>
            <a:pPr lvl="1">
              <a:buFontTx/>
              <a:buChar char="•"/>
            </a:pPr>
            <a:r>
              <a:rPr lang="de-DE" sz="1800" dirty="0" smtClean="0"/>
              <a:t>Bedrohung/ sexuelle Nötigung</a:t>
            </a:r>
          </a:p>
          <a:p>
            <a:pPr lvl="1">
              <a:buFontTx/>
              <a:buChar char="•"/>
            </a:pPr>
            <a:endParaRPr lang="de-DE" sz="1800" dirty="0" smtClean="0"/>
          </a:p>
          <a:p>
            <a:pPr lvl="1">
              <a:buFontTx/>
              <a:buChar char="•"/>
            </a:pPr>
            <a:r>
              <a:rPr lang="de-DE" sz="1800" dirty="0" smtClean="0"/>
              <a:t>Tätliche Angriffe</a:t>
            </a:r>
          </a:p>
          <a:p>
            <a:pPr lvl="1">
              <a:buFontTx/>
              <a:buChar char="•"/>
            </a:pPr>
            <a:endParaRPr lang="de-DE" sz="1800" dirty="0" smtClean="0"/>
          </a:p>
          <a:p>
            <a:pPr lvl="1">
              <a:buFontTx/>
              <a:buChar char="•"/>
            </a:pPr>
            <a:r>
              <a:rPr lang="de-DE" sz="1800" dirty="0" smtClean="0"/>
              <a:t>Meuterei</a:t>
            </a:r>
          </a:p>
          <a:p>
            <a:pPr lvl="1">
              <a:buFontTx/>
              <a:buChar char="•"/>
            </a:pPr>
            <a:endParaRPr lang="de-DE" sz="1800" dirty="0" smtClean="0"/>
          </a:p>
          <a:p>
            <a:pPr lvl="1">
              <a:buFontTx/>
              <a:buChar char="•"/>
            </a:pPr>
            <a:r>
              <a:rPr lang="de-DE" sz="1800" dirty="0" smtClean="0"/>
              <a:t>Geiselnahme</a:t>
            </a:r>
          </a:p>
          <a:p>
            <a:pPr lvl="1">
              <a:buFontTx/>
              <a:buChar char="•"/>
            </a:pPr>
            <a:endParaRPr lang="de-DE" sz="1800" dirty="0" smtClean="0"/>
          </a:p>
          <a:p>
            <a:pPr lvl="1">
              <a:buFontTx/>
              <a:buChar char="•"/>
            </a:pPr>
            <a:r>
              <a:rPr lang="de-DE" sz="1800" dirty="0" smtClean="0"/>
              <a:t>Feuer/ schwerer Unfall</a:t>
            </a:r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83568" y="548680"/>
            <a:ext cx="77755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Potentiell traumatische Ereignisse </a:t>
            </a:r>
            <a: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de-DE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de-DE" sz="2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1800" dirty="0" smtClean="0"/>
              <a:t>Die multiplen Belastungsfaktoren führen zu einem hohen Krankenstand sowie hohen Raten an krankheitsbedingten Frühpensionierungen</a:t>
            </a:r>
          </a:p>
          <a:p>
            <a:endParaRPr lang="de-DE" sz="1800" dirty="0" smtClean="0"/>
          </a:p>
          <a:p>
            <a:r>
              <a:rPr lang="de-DE" sz="1800" dirty="0" smtClean="0"/>
              <a:t>Ein Baustein zur Prävention von krankheitsbedingten Arbeitsausfällen stellte die Gründung des Kriseninterventionsdienstes im Jahr 2001 dar</a:t>
            </a:r>
          </a:p>
          <a:p>
            <a:endParaRPr lang="de-DE" sz="1800" dirty="0" smtClean="0"/>
          </a:p>
          <a:p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Präventiver Ansatz</a:t>
            </a:r>
            <a:endParaRPr lang="de-DE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68413"/>
            <a:ext cx="7773988" cy="4608512"/>
          </a:xfrm>
        </p:spPr>
        <p:txBody>
          <a:bodyPr/>
          <a:lstStyle/>
          <a:p>
            <a:pPr marL="457200" indent="-457200" algn="just"/>
            <a:r>
              <a:rPr lang="de-DE" sz="1800" dirty="0" smtClean="0"/>
              <a:t>Zeitnah professionelle Hilfe nach belastenden Ereignissen im Dienst anzubieten</a:t>
            </a:r>
          </a:p>
          <a:p>
            <a:pPr marL="457200" indent="-457200" algn="just"/>
            <a:endParaRPr lang="de-DE" sz="1800" dirty="0" smtClean="0"/>
          </a:p>
          <a:p>
            <a:pPr marL="457200" indent="-457200" algn="just"/>
            <a:r>
              <a:rPr lang="de-DE" sz="1800" dirty="0" smtClean="0"/>
              <a:t>Betroffene mit den Erlebnissen nicht alleine zu lassen</a:t>
            </a:r>
          </a:p>
          <a:p>
            <a:pPr marL="457200" indent="-457200" algn="just"/>
            <a:endParaRPr lang="de-DE" sz="1800" dirty="0" smtClean="0"/>
          </a:p>
          <a:p>
            <a:pPr marL="457200" indent="-457200" algn="just"/>
            <a:r>
              <a:rPr lang="de-DE" sz="1800" dirty="0" smtClean="0"/>
              <a:t>Hilfestellung bei der Verarbeitung der belastenden Ereignisse zu geben</a:t>
            </a:r>
          </a:p>
          <a:p>
            <a:pPr marL="457200" indent="-457200" algn="just"/>
            <a:endParaRPr lang="de-DE" sz="1800" dirty="0" smtClean="0"/>
          </a:p>
          <a:p>
            <a:pPr marL="457200" indent="-457200" algn="just"/>
            <a:r>
              <a:rPr lang="de-DE" sz="1800" dirty="0" smtClean="0"/>
              <a:t>Schädlichen und gesundheitsgefährdenden Folgen entgegen zu wirken </a:t>
            </a:r>
          </a:p>
          <a:p>
            <a:pPr marL="457200" indent="-457200" algn="just"/>
            <a:endParaRPr lang="de-DE" sz="1800" dirty="0" smtClean="0">
              <a:latin typeface="Arial" charset="0"/>
            </a:endParaRPr>
          </a:p>
          <a:p>
            <a:pPr marL="457200" indent="-457200"/>
            <a:endParaRPr lang="de-DE" sz="1800" dirty="0">
              <a:latin typeface="Arial" charset="0"/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7775575" cy="719138"/>
          </a:xfrm>
        </p:spPr>
        <p:txBody>
          <a:bodyPr anchor="t" anchorCtr="0">
            <a:normAutofit/>
          </a:bodyPr>
          <a:lstStyle/>
          <a:p>
            <a:pPr marL="457200" indent="-457200"/>
            <a:r>
              <a:rPr lang="de-DE" sz="2800" dirty="0" smtClean="0"/>
              <a:t>Ziele des Kriseninterventionsdienstes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03548" y="1484784"/>
            <a:ext cx="8229600" cy="4525963"/>
          </a:xfrm>
        </p:spPr>
        <p:txBody>
          <a:bodyPr>
            <a:normAutofit/>
          </a:bodyPr>
          <a:lstStyle/>
          <a:p>
            <a:pPr marL="201168" fontAlgn="base">
              <a:spcBef>
                <a:spcPts val="0"/>
              </a:spcBef>
            </a:pPr>
            <a:r>
              <a:rPr lang="de-DE" sz="1800" dirty="0" smtClean="0"/>
              <a:t>4 Bedienstete aus dem psychologischen Dienst</a:t>
            </a:r>
          </a:p>
          <a:p>
            <a:pPr marL="201168" fontAlgn="base">
              <a:spcBef>
                <a:spcPts val="0"/>
              </a:spcBef>
            </a:pPr>
            <a:endParaRPr lang="de-DE" sz="1800" dirty="0" smtClean="0"/>
          </a:p>
          <a:p>
            <a:pPr marL="201168" fontAlgn="base">
              <a:spcBef>
                <a:spcPts val="0"/>
              </a:spcBef>
            </a:pPr>
            <a:r>
              <a:rPr lang="de-DE" sz="1800" dirty="0" smtClean="0"/>
              <a:t>2 Bedienstete aus dem kirchlichen Dienst</a:t>
            </a:r>
          </a:p>
          <a:p>
            <a:pPr marL="201168" fontAlgn="base">
              <a:spcBef>
                <a:spcPts val="0"/>
              </a:spcBef>
            </a:pPr>
            <a:endParaRPr lang="de-DE" sz="1800" dirty="0" smtClean="0"/>
          </a:p>
          <a:p>
            <a:pPr marL="201168" fontAlgn="base">
              <a:spcBef>
                <a:spcPts val="0"/>
              </a:spcBef>
            </a:pPr>
            <a:r>
              <a:rPr lang="de-DE" sz="1800" dirty="0" smtClean="0"/>
              <a:t>6 Bedienstete des Allgemeinen Vollzugsdienstes</a:t>
            </a:r>
          </a:p>
          <a:p>
            <a:pPr marL="201168" fontAlgn="base">
              <a:spcBef>
                <a:spcPts val="0"/>
              </a:spcBef>
            </a:pPr>
            <a:endParaRPr lang="de-DE" sz="1800" dirty="0" smtClean="0"/>
          </a:p>
          <a:p>
            <a:pPr marL="201168" fontAlgn="base">
              <a:spcBef>
                <a:spcPts val="0"/>
              </a:spcBef>
            </a:pPr>
            <a:r>
              <a:rPr lang="de-DE" sz="1800" dirty="0" smtClean="0"/>
              <a:t>aus verschiedenen Haftanstalten des Landes</a:t>
            </a:r>
          </a:p>
          <a:p>
            <a:pPr marL="201168" fontAlgn="base">
              <a:spcBef>
                <a:spcPts val="0"/>
              </a:spcBef>
            </a:pPr>
            <a:endParaRPr lang="de-DE" sz="1800" dirty="0" smtClean="0"/>
          </a:p>
          <a:p>
            <a:pPr marL="201168" fontAlgn="base">
              <a:spcBef>
                <a:spcPts val="0"/>
              </a:spcBef>
            </a:pPr>
            <a:r>
              <a:rPr lang="de-DE" sz="1800" dirty="0" smtClean="0"/>
              <a:t>Die Arbeit im Kriseninterventiondienst erfolgt ohne Freistellung zusätzlich zur regulären Tätigkeit der Mitarbeiter</a:t>
            </a:r>
          </a:p>
          <a:p>
            <a:pPr marL="201168" fontAlgn="base">
              <a:spcBef>
                <a:spcPts val="0"/>
              </a:spcBef>
            </a:pPr>
            <a:endParaRPr lang="de-DE" sz="1800" dirty="0" smtClean="0"/>
          </a:p>
          <a:p>
            <a:pPr marL="201168" fontAlgn="base">
              <a:spcBef>
                <a:spcPts val="0"/>
              </a:spcBef>
            </a:pPr>
            <a:r>
              <a:rPr lang="de-DE" sz="1800" dirty="0" smtClean="0"/>
              <a:t>Für Fortbildung und Supervision sind 3 Tage pro Jahr vorgesehen</a:t>
            </a:r>
          </a:p>
          <a:p>
            <a:pPr marL="201168" fontAlgn="base">
              <a:spcBef>
                <a:spcPts val="0"/>
              </a:spcBef>
              <a:buNone/>
            </a:pP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sz="3111" dirty="0" smtClean="0"/>
              <a:t>Mitglieder des Kriseninterventionsdienstes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imos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527</Words>
  <Application>Microsoft Office PowerPoint</Application>
  <PresentationFormat>Bildschirmpräsentation (4:3)</PresentationFormat>
  <Paragraphs>127</Paragraphs>
  <Slides>14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Deimos</vt:lpstr>
      <vt:lpstr>  Der Kriseninterventionsdienst des Justizvollzugs  Baden-Württemberg</vt:lpstr>
      <vt:lpstr>Gliederung des Vortrags</vt:lpstr>
      <vt:lpstr>Der Justizvollzug in Baden-Württemberg</vt:lpstr>
      <vt:lpstr>Die Bediensteten des Justizvollzugs</vt:lpstr>
      <vt:lpstr>Belastungen im Arbeitsalltag</vt:lpstr>
      <vt:lpstr>PowerPoint-Präsentation</vt:lpstr>
      <vt:lpstr>Präventiver Ansatz</vt:lpstr>
      <vt:lpstr>Ziele des Kriseninterventionsdienstes</vt:lpstr>
      <vt:lpstr>Mitglieder des Kriseninterventionsdienstes </vt:lpstr>
      <vt:lpstr>Möglichkeiten der Kontaktaufnahme</vt:lpstr>
      <vt:lpstr>PowerPoint-Präsentation</vt:lpstr>
      <vt:lpstr>Phasen der Betreuung </vt:lpstr>
      <vt:lpstr>Phasen der Betreuung  </vt:lpstr>
      <vt:lpstr>PowerPoint-Präsentation</vt:lpstr>
    </vt:vector>
  </TitlesOfParts>
  <Company>Scholz &amp; Friends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Kriseninterventionsdienst</dc:title>
  <dc:subject>PowerPoint-Präsentation</dc:subject>
  <dc:creator>Nina Schuler</dc:creator>
  <cp:lastModifiedBy>BDP-Geschäftsstelle</cp:lastModifiedBy>
  <cp:revision>169</cp:revision>
  <cp:lastPrinted>2003-12-04T12:29:46Z</cp:lastPrinted>
  <dcterms:created xsi:type="dcterms:W3CDTF">2012-10-27T09:48:14Z</dcterms:created>
  <dcterms:modified xsi:type="dcterms:W3CDTF">2013-04-15T15:00:31Z</dcterms:modified>
</cp:coreProperties>
</file>